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3" r:id="rId3"/>
    <p:sldId id="259" r:id="rId4"/>
    <p:sldId id="265" r:id="rId5"/>
    <p:sldId id="264" r:id="rId6"/>
    <p:sldId id="260" r:id="rId7"/>
    <p:sldId id="261" r:id="rId8"/>
  </p:sldIdLst>
  <p:sldSz cx="10333038" cy="7200900"/>
  <p:notesSz cx="6858000" cy="9144000"/>
  <p:embeddedFontLst>
    <p:embeddedFont>
      <p:font typeface="Arial Black" pitchFamily="34" charset="0"/>
      <p:bold r:id="rId9"/>
    </p:embeddedFon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Lato" charset="0"/>
      <p:regular r:id="rId14"/>
    </p:embeddedFont>
    <p:embeddedFont>
      <p:font typeface="Oswald" charset="0"/>
      <p:regular r:id="rId15"/>
    </p:embeddedFont>
    <p:embeddedFont>
      <p:font typeface="Franklin Gothic Heavy" pitchFamily="34" charset="0"/>
      <p:regular r:id="rId16"/>
      <p:italic r:id="rId17"/>
    </p:embeddedFont>
    <p:embeddedFont>
      <p:font typeface="Oswald Bold" charset="0"/>
      <p:regular r:id="rId18"/>
    </p:embeddedFont>
    <p:embeddedFont>
      <p:font typeface="Lato Bold Italics" charset="0"/>
      <p:regular r:id="rId19"/>
    </p:embeddedFont>
  </p:embeddedFontLst>
  <p:defaultTextStyle>
    <a:defPPr>
      <a:defRPr lang="en-US"/>
    </a:defPPr>
    <a:lvl1pPr marL="0" algn="l" defTabSz="56107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80538" algn="l" defTabSz="56107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561076" algn="l" defTabSz="56107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841614" algn="l" defTabSz="56107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122152" algn="l" defTabSz="56107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1402690" algn="l" defTabSz="56107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1683228" algn="l" defTabSz="56107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1963765" algn="l" defTabSz="56107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2244303" algn="l" defTabSz="56107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>
        <p:scale>
          <a:sx n="90" d="100"/>
          <a:sy n="90" d="100"/>
        </p:scale>
        <p:origin x="-906" y="564"/>
      </p:cViewPr>
      <p:guideLst>
        <p:guide orient="horz" pos="1512"/>
        <p:guide pos="16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7489" y="1491298"/>
            <a:ext cx="4391541" cy="102901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4978" y="2720340"/>
            <a:ext cx="3616563" cy="12268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0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6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41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22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02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83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63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44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45726" y="192247"/>
            <a:ext cx="1162467" cy="409606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326" y="192247"/>
            <a:ext cx="3401292" cy="409606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119" y="3084830"/>
            <a:ext cx="4391541" cy="953453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8119" y="2034699"/>
            <a:ext cx="4391541" cy="1050131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8053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6107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4161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2215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40269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68322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96376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24430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326" y="1120140"/>
            <a:ext cx="2281879" cy="3168174"/>
          </a:xfrm>
        </p:spPr>
        <p:txBody>
          <a:bodyPr/>
          <a:lstStyle>
            <a:lvl1pPr>
              <a:defRPr sz="17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6314" y="1120140"/>
            <a:ext cx="2281879" cy="3168174"/>
          </a:xfrm>
        </p:spPr>
        <p:txBody>
          <a:bodyPr/>
          <a:lstStyle>
            <a:lvl1pPr>
              <a:defRPr sz="17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326" y="1074579"/>
            <a:ext cx="2282776" cy="447833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0538" indent="0">
              <a:buNone/>
              <a:defRPr sz="1200" b="1"/>
            </a:lvl2pPr>
            <a:lvl3pPr marL="561076" indent="0">
              <a:buNone/>
              <a:defRPr sz="1100" b="1"/>
            </a:lvl3pPr>
            <a:lvl4pPr marL="841614" indent="0">
              <a:buNone/>
              <a:defRPr sz="1000" b="1"/>
            </a:lvl4pPr>
            <a:lvl5pPr marL="1122152" indent="0">
              <a:buNone/>
              <a:defRPr sz="1000" b="1"/>
            </a:lvl5pPr>
            <a:lvl6pPr marL="1402690" indent="0">
              <a:buNone/>
              <a:defRPr sz="1000" b="1"/>
            </a:lvl6pPr>
            <a:lvl7pPr marL="1683228" indent="0">
              <a:buNone/>
              <a:defRPr sz="1000" b="1"/>
            </a:lvl7pPr>
            <a:lvl8pPr marL="1963765" indent="0">
              <a:buNone/>
              <a:defRPr sz="1000" b="1"/>
            </a:lvl8pPr>
            <a:lvl9pPr marL="2244303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326" y="1522412"/>
            <a:ext cx="2282776" cy="2765902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24520" y="1074579"/>
            <a:ext cx="2283673" cy="447833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0538" indent="0">
              <a:buNone/>
              <a:defRPr sz="1200" b="1"/>
            </a:lvl2pPr>
            <a:lvl3pPr marL="561076" indent="0">
              <a:buNone/>
              <a:defRPr sz="1100" b="1"/>
            </a:lvl3pPr>
            <a:lvl4pPr marL="841614" indent="0">
              <a:buNone/>
              <a:defRPr sz="1000" b="1"/>
            </a:lvl4pPr>
            <a:lvl5pPr marL="1122152" indent="0">
              <a:buNone/>
              <a:defRPr sz="1000" b="1"/>
            </a:lvl5pPr>
            <a:lvl6pPr marL="1402690" indent="0">
              <a:buNone/>
              <a:defRPr sz="1000" b="1"/>
            </a:lvl6pPr>
            <a:lvl7pPr marL="1683228" indent="0">
              <a:buNone/>
              <a:defRPr sz="1000" b="1"/>
            </a:lvl7pPr>
            <a:lvl8pPr marL="1963765" indent="0">
              <a:buNone/>
              <a:defRPr sz="1000" b="1"/>
            </a:lvl8pPr>
            <a:lvl9pPr marL="2244303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24520" y="1522412"/>
            <a:ext cx="2283673" cy="2765902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326" y="191135"/>
            <a:ext cx="1699749" cy="813435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9965" y="191135"/>
            <a:ext cx="2888228" cy="409717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326" y="1004570"/>
            <a:ext cx="1699749" cy="3283744"/>
          </a:xfrm>
        </p:spPr>
        <p:txBody>
          <a:bodyPr/>
          <a:lstStyle>
            <a:lvl1pPr marL="0" indent="0">
              <a:buNone/>
              <a:defRPr sz="900"/>
            </a:lvl1pPr>
            <a:lvl2pPr marL="280538" indent="0">
              <a:buNone/>
              <a:defRPr sz="700"/>
            </a:lvl2pPr>
            <a:lvl3pPr marL="561076" indent="0">
              <a:buNone/>
              <a:defRPr sz="600"/>
            </a:lvl3pPr>
            <a:lvl4pPr marL="841614" indent="0">
              <a:buNone/>
              <a:defRPr sz="600"/>
            </a:lvl4pPr>
            <a:lvl5pPr marL="1122152" indent="0">
              <a:buNone/>
              <a:defRPr sz="600"/>
            </a:lvl5pPr>
            <a:lvl6pPr marL="1402690" indent="0">
              <a:buNone/>
              <a:defRPr sz="600"/>
            </a:lvl6pPr>
            <a:lvl7pPr marL="1683228" indent="0">
              <a:buNone/>
              <a:defRPr sz="600"/>
            </a:lvl7pPr>
            <a:lvl8pPr marL="1963765" indent="0">
              <a:buNone/>
              <a:defRPr sz="600"/>
            </a:lvl8pPr>
            <a:lvl9pPr marL="224430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674" y="3360420"/>
            <a:ext cx="3099911" cy="396717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2674" y="428943"/>
            <a:ext cx="3099911" cy="2880360"/>
          </a:xfrm>
        </p:spPr>
        <p:txBody>
          <a:bodyPr/>
          <a:lstStyle>
            <a:lvl1pPr marL="0" indent="0">
              <a:buNone/>
              <a:defRPr sz="2000"/>
            </a:lvl1pPr>
            <a:lvl2pPr marL="280538" indent="0">
              <a:buNone/>
              <a:defRPr sz="1700"/>
            </a:lvl2pPr>
            <a:lvl3pPr marL="561076" indent="0">
              <a:buNone/>
              <a:defRPr sz="1500"/>
            </a:lvl3pPr>
            <a:lvl4pPr marL="841614" indent="0">
              <a:buNone/>
              <a:defRPr sz="1200"/>
            </a:lvl4pPr>
            <a:lvl5pPr marL="1122152" indent="0">
              <a:buNone/>
              <a:defRPr sz="1200"/>
            </a:lvl5pPr>
            <a:lvl6pPr marL="1402690" indent="0">
              <a:buNone/>
              <a:defRPr sz="1200"/>
            </a:lvl6pPr>
            <a:lvl7pPr marL="1683228" indent="0">
              <a:buNone/>
              <a:defRPr sz="1200"/>
            </a:lvl7pPr>
            <a:lvl8pPr marL="1963765" indent="0">
              <a:buNone/>
              <a:defRPr sz="1200"/>
            </a:lvl8pPr>
            <a:lvl9pPr marL="2244303" indent="0">
              <a:buNone/>
              <a:defRPr sz="1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2674" y="3757137"/>
            <a:ext cx="3099911" cy="563403"/>
          </a:xfrm>
        </p:spPr>
        <p:txBody>
          <a:bodyPr/>
          <a:lstStyle>
            <a:lvl1pPr marL="0" indent="0">
              <a:buNone/>
              <a:defRPr sz="900"/>
            </a:lvl1pPr>
            <a:lvl2pPr marL="280538" indent="0">
              <a:buNone/>
              <a:defRPr sz="700"/>
            </a:lvl2pPr>
            <a:lvl3pPr marL="561076" indent="0">
              <a:buNone/>
              <a:defRPr sz="600"/>
            </a:lvl3pPr>
            <a:lvl4pPr marL="841614" indent="0">
              <a:buNone/>
              <a:defRPr sz="600"/>
            </a:lvl4pPr>
            <a:lvl5pPr marL="1122152" indent="0">
              <a:buNone/>
              <a:defRPr sz="600"/>
            </a:lvl5pPr>
            <a:lvl6pPr marL="1402690" indent="0">
              <a:buNone/>
              <a:defRPr sz="600"/>
            </a:lvl6pPr>
            <a:lvl7pPr marL="1683228" indent="0">
              <a:buNone/>
              <a:defRPr sz="600"/>
            </a:lvl7pPr>
            <a:lvl8pPr marL="1963765" indent="0">
              <a:buNone/>
              <a:defRPr sz="600"/>
            </a:lvl8pPr>
            <a:lvl9pPr marL="224430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8326" y="192247"/>
            <a:ext cx="4649867" cy="800100"/>
          </a:xfrm>
          <a:prstGeom prst="rect">
            <a:avLst/>
          </a:prstGeom>
        </p:spPr>
        <p:txBody>
          <a:bodyPr vert="horz" lIns="56108" tIns="28054" rIns="56108" bIns="2805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326" y="1120140"/>
            <a:ext cx="4649867" cy="3168174"/>
          </a:xfrm>
          <a:prstGeom prst="rect">
            <a:avLst/>
          </a:prstGeom>
        </p:spPr>
        <p:txBody>
          <a:bodyPr vert="horz" lIns="56108" tIns="28054" rIns="56108" bIns="280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8326" y="4449445"/>
            <a:ext cx="1205521" cy="255588"/>
          </a:xfrm>
          <a:prstGeom prst="rect">
            <a:avLst/>
          </a:prstGeom>
        </p:spPr>
        <p:txBody>
          <a:bodyPr vert="horz" lIns="56108" tIns="28054" rIns="56108" bIns="28054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5228" y="4449445"/>
            <a:ext cx="1636064" cy="255588"/>
          </a:xfrm>
          <a:prstGeom prst="rect">
            <a:avLst/>
          </a:prstGeom>
        </p:spPr>
        <p:txBody>
          <a:bodyPr vert="horz" lIns="56108" tIns="28054" rIns="56108" bIns="28054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02672" y="4449445"/>
            <a:ext cx="1205521" cy="255588"/>
          </a:xfrm>
          <a:prstGeom prst="rect">
            <a:avLst/>
          </a:prstGeom>
        </p:spPr>
        <p:txBody>
          <a:bodyPr vert="horz" lIns="56108" tIns="28054" rIns="56108" bIns="28054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61076" rtl="0" eaLnBrk="1" latinLnBrk="0" hangingPunct="1"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0403" indent="-210403" algn="l" defTabSz="5610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74" indent="-175336" algn="l" defTabSz="561076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701345" indent="-140269" algn="l" defTabSz="56107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81883" indent="-140269" algn="l" defTabSz="561076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421" indent="-140269" algn="l" defTabSz="561076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42959" indent="-140269" algn="l" defTabSz="561076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3496" indent="-140269" algn="l" defTabSz="561076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04034" indent="-140269" algn="l" defTabSz="561076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84572" indent="-140269" algn="l" defTabSz="561076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6107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0538" algn="l" defTabSz="56107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61076" algn="l" defTabSz="56107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41614" algn="l" defTabSz="56107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22152" algn="l" defTabSz="56107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2690" algn="l" defTabSz="56107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83228" algn="l" defTabSz="56107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63765" algn="l" defTabSz="56107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44303" algn="l" defTabSz="56107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2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LOGOTYPE-BBS-1-02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2888"/>
            <a:ext cx="10333038" cy="7243788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308735" y="385740"/>
            <a:ext cx="92965" cy="5494020"/>
          </a:xfrm>
          <a:prstGeom prst="rect">
            <a:avLst/>
          </a:prstGeom>
          <a:solidFill>
            <a:srgbClr val="FDF2F1"/>
          </a:solidFill>
        </p:spPr>
      </p:sp>
      <p:sp>
        <p:nvSpPr>
          <p:cNvPr id="4" name="AutoShape 4"/>
          <p:cNvSpPr/>
          <p:nvPr/>
        </p:nvSpPr>
        <p:spPr>
          <a:xfrm>
            <a:off x="0" y="-42888"/>
            <a:ext cx="603590" cy="683930"/>
          </a:xfrm>
          <a:prstGeom prst="rect">
            <a:avLst/>
          </a:prstGeom>
          <a:solidFill>
            <a:srgbClr val="FFBD59"/>
          </a:solidFill>
        </p:spPr>
      </p:sp>
      <p:sp>
        <p:nvSpPr>
          <p:cNvPr id="5" name="AutoShape 5"/>
          <p:cNvSpPr/>
          <p:nvPr/>
        </p:nvSpPr>
        <p:spPr>
          <a:xfrm>
            <a:off x="9644169" y="5814060"/>
            <a:ext cx="688869" cy="1386840"/>
          </a:xfrm>
          <a:prstGeom prst="rect">
            <a:avLst/>
          </a:prstGeom>
          <a:solidFill>
            <a:srgbClr val="FFBD59"/>
          </a:solidFill>
        </p:spPr>
      </p:sp>
      <p:sp>
        <p:nvSpPr>
          <p:cNvPr id="6" name="AutoShape 6"/>
          <p:cNvSpPr/>
          <p:nvPr/>
        </p:nvSpPr>
        <p:spPr>
          <a:xfrm rot="-5400000">
            <a:off x="7419536" y="4705019"/>
            <a:ext cx="71437" cy="4434595"/>
          </a:xfrm>
          <a:prstGeom prst="rect">
            <a:avLst/>
          </a:prstGeom>
          <a:solidFill>
            <a:srgbClr val="FDF2F1"/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308736" y="385740"/>
            <a:ext cx="71438" cy="5549357"/>
          </a:xfrm>
          <a:prstGeom prst="rect">
            <a:avLst/>
          </a:prstGeom>
          <a:solidFill>
            <a:srgbClr val="FDF2F1"/>
          </a:solidFill>
        </p:spPr>
      </p:sp>
      <p:sp>
        <p:nvSpPr>
          <p:cNvPr id="4" name="AutoShape 4"/>
          <p:cNvSpPr/>
          <p:nvPr/>
        </p:nvSpPr>
        <p:spPr>
          <a:xfrm>
            <a:off x="-22357" y="0"/>
            <a:ext cx="603590" cy="683930"/>
          </a:xfrm>
          <a:prstGeom prst="rect">
            <a:avLst/>
          </a:prstGeom>
          <a:solidFill>
            <a:srgbClr val="FFBD59"/>
          </a:solidFill>
        </p:spPr>
      </p:sp>
      <p:sp>
        <p:nvSpPr>
          <p:cNvPr id="5" name="AutoShape 5"/>
          <p:cNvSpPr/>
          <p:nvPr/>
        </p:nvSpPr>
        <p:spPr>
          <a:xfrm>
            <a:off x="9644169" y="5814060"/>
            <a:ext cx="688869" cy="1386840"/>
          </a:xfrm>
          <a:prstGeom prst="rect">
            <a:avLst/>
          </a:prstGeom>
          <a:solidFill>
            <a:srgbClr val="FFBD59"/>
          </a:solidFill>
        </p:spPr>
      </p:sp>
      <p:sp>
        <p:nvSpPr>
          <p:cNvPr id="8" name="ZoneTexte 7"/>
          <p:cNvSpPr txBox="1"/>
          <p:nvPr/>
        </p:nvSpPr>
        <p:spPr>
          <a:xfrm>
            <a:off x="645783" y="4169088"/>
            <a:ext cx="3067647" cy="502932"/>
          </a:xfrm>
          <a:prstGeom prst="rect">
            <a:avLst/>
          </a:prstGeom>
          <a:noFill/>
        </p:spPr>
        <p:txBody>
          <a:bodyPr wrap="none" lIns="56108" tIns="28054" rIns="56108" bIns="28054" rtlCol="0">
            <a:spAutoFit/>
          </a:bodyPr>
          <a:lstStyle/>
          <a:p>
            <a:r>
              <a:rPr lang="fr-FR" sz="2900" dirty="0" smtClean="0">
                <a:solidFill>
                  <a:srgbClr val="FFC000"/>
                </a:solidFill>
                <a:latin typeface="Arial Black" pitchFamily="34" charset="0"/>
              </a:rPr>
              <a:t>Nos missions :</a:t>
            </a:r>
            <a:endParaRPr lang="fr-FR" sz="2900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45784" y="700068"/>
            <a:ext cx="3084062" cy="502932"/>
          </a:xfrm>
          <a:prstGeom prst="rect">
            <a:avLst/>
          </a:prstGeom>
          <a:noFill/>
        </p:spPr>
        <p:txBody>
          <a:bodyPr wrap="none" lIns="56108" tIns="28054" rIns="56108" bIns="28054" rtlCol="0">
            <a:spAutoFit/>
          </a:bodyPr>
          <a:lstStyle/>
          <a:p>
            <a:r>
              <a:rPr lang="fr-FR" sz="2900" dirty="0" smtClean="0">
                <a:solidFill>
                  <a:srgbClr val="FFC000"/>
                </a:solidFill>
                <a:latin typeface="Arial Black" pitchFamily="34" charset="0"/>
              </a:rPr>
              <a:t>L’Association :</a:t>
            </a:r>
            <a:endParaRPr lang="fr-FR" sz="2900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13388" y="1400160"/>
            <a:ext cx="6942558" cy="2595813"/>
          </a:xfrm>
          <a:prstGeom prst="rect">
            <a:avLst/>
          </a:prstGeom>
          <a:noFill/>
        </p:spPr>
        <p:txBody>
          <a:bodyPr wrap="square" lIns="56108" tIns="28054" rIns="56108" bIns="28054" rtlCol="0">
            <a:spAutoFit/>
          </a:bodyPr>
          <a:lstStyle/>
          <a:p>
            <a:pPr algn="just"/>
            <a:r>
              <a:rPr lang="fr-FR" sz="1500" dirty="0" smtClean="0">
                <a:solidFill>
                  <a:schemeClr val="bg1"/>
                </a:solidFill>
              </a:rPr>
              <a:t>En janvier 2022 : plus </a:t>
            </a:r>
            <a:r>
              <a:rPr lang="fr-FR" sz="1500" dirty="0" smtClean="0">
                <a:solidFill>
                  <a:schemeClr val="bg1"/>
                </a:solidFill>
              </a:rPr>
              <a:t>de 150 </a:t>
            </a:r>
            <a:r>
              <a:rPr lang="fr-FR" sz="1500" dirty="0" smtClean="0">
                <a:solidFill>
                  <a:schemeClr val="bg1"/>
                </a:solidFill>
              </a:rPr>
              <a:t>adhérents </a:t>
            </a:r>
            <a:r>
              <a:rPr lang="fr-FR" sz="1500" dirty="0" smtClean="0">
                <a:solidFill>
                  <a:schemeClr val="bg1"/>
                </a:solidFill>
              </a:rPr>
              <a:t>dont 60 malades répartis aux 4 coins de la France, </a:t>
            </a:r>
            <a:r>
              <a:rPr lang="fr-FR" sz="1500" dirty="0" smtClean="0">
                <a:solidFill>
                  <a:schemeClr val="bg1"/>
                </a:solidFill>
              </a:rPr>
              <a:t>à </a:t>
            </a:r>
            <a:r>
              <a:rPr lang="fr-FR" sz="1500" dirty="0" smtClean="0">
                <a:solidFill>
                  <a:schemeClr val="bg1"/>
                </a:solidFill>
              </a:rPr>
              <a:t>la Réunion et même en Belgique </a:t>
            </a:r>
            <a:r>
              <a:rPr lang="fr-FR" sz="1500" dirty="0" smtClean="0">
                <a:solidFill>
                  <a:schemeClr val="bg1"/>
                </a:solidFill>
              </a:rPr>
              <a:t>! Grâce aux progrès du diagnostic et de la recherche, de plus en plus de malades sont diagnostiqués et une trentaine d’adhérents nous ont rejoint cette année.</a:t>
            </a:r>
            <a:endParaRPr lang="fr-FR" sz="1500" dirty="0" smtClean="0">
              <a:solidFill>
                <a:schemeClr val="bg1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fr-FR" sz="1500" dirty="0" smtClean="0">
              <a:solidFill>
                <a:schemeClr val="bg1"/>
              </a:solidFill>
            </a:endParaRPr>
          </a:p>
          <a:p>
            <a:pPr algn="just"/>
            <a:r>
              <a:rPr lang="fr-FR" sz="1500" dirty="0" smtClean="0">
                <a:solidFill>
                  <a:schemeClr val="bg1"/>
                </a:solidFill>
              </a:rPr>
              <a:t>Une rencontre nationale annuelle avec notre équipe de </a:t>
            </a:r>
            <a:r>
              <a:rPr lang="fr-FR" sz="1500" dirty="0" smtClean="0">
                <a:solidFill>
                  <a:schemeClr val="bg1"/>
                </a:solidFill>
              </a:rPr>
              <a:t>scientifiques </a:t>
            </a:r>
            <a:r>
              <a:rPr lang="fr-FR" sz="1500" dirty="0" smtClean="0">
                <a:solidFill>
                  <a:schemeClr val="bg1"/>
                </a:solidFill>
              </a:rPr>
              <a:t>permet d’informer les membres de l’Association sur les progrès de la recherche, d’échanger avec nos adhérents et également de les informer des actions passées et à venir de l’Association. </a:t>
            </a:r>
          </a:p>
          <a:p>
            <a:pPr algn="just">
              <a:buFont typeface="Arial" pitchFamily="34" charset="0"/>
              <a:buChar char="•"/>
            </a:pPr>
            <a:endParaRPr lang="fr-FR" sz="1500" dirty="0" smtClean="0">
              <a:solidFill>
                <a:schemeClr val="bg1"/>
              </a:solidFill>
            </a:endParaRPr>
          </a:p>
          <a:p>
            <a:pPr algn="just"/>
            <a:r>
              <a:rPr lang="fr-FR" sz="1500" dirty="0" smtClean="0">
                <a:solidFill>
                  <a:schemeClr val="bg1"/>
                </a:solidFill>
              </a:rPr>
              <a:t>Un week-end annuel nous permet de nous retrouver, de partager de bons moments, de rompre l’isolement, de créer des amitiés et de beaux souvenirs.</a:t>
            </a:r>
            <a:endParaRPr lang="fr-FR" sz="1500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313387" y="4743458"/>
            <a:ext cx="7710784" cy="1210818"/>
          </a:xfrm>
          <a:prstGeom prst="rect">
            <a:avLst/>
          </a:prstGeom>
          <a:noFill/>
        </p:spPr>
        <p:txBody>
          <a:bodyPr wrap="square" lIns="56108" tIns="28054" rIns="56108" bIns="28054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1500" dirty="0" smtClean="0">
                <a:solidFill>
                  <a:schemeClr val="bg1"/>
                </a:solidFill>
              </a:rPr>
              <a:t>  Accompagner, conseiller et soutenir les familles, </a:t>
            </a:r>
          </a:p>
          <a:p>
            <a:pPr algn="just">
              <a:buFont typeface="Arial" pitchFamily="34" charset="0"/>
              <a:buChar char="•"/>
            </a:pPr>
            <a:r>
              <a:rPr lang="fr-FR" sz="1500" dirty="0" smtClean="0">
                <a:solidFill>
                  <a:schemeClr val="bg1"/>
                </a:solidFill>
              </a:rPr>
              <a:t>  Témoigner, partager les expériences,</a:t>
            </a:r>
          </a:p>
          <a:p>
            <a:pPr algn="just">
              <a:buFont typeface="Arial" pitchFamily="34" charset="0"/>
              <a:buChar char="•"/>
            </a:pPr>
            <a:r>
              <a:rPr lang="fr-FR" sz="1500" dirty="0" smtClean="0">
                <a:solidFill>
                  <a:schemeClr val="bg1"/>
                </a:solidFill>
              </a:rPr>
              <a:t>  Faire connaître le syndrome de </a:t>
            </a:r>
            <a:r>
              <a:rPr lang="fr-FR" sz="1500" dirty="0" err="1" smtClean="0">
                <a:solidFill>
                  <a:schemeClr val="bg1"/>
                </a:solidFill>
              </a:rPr>
              <a:t>Bardet</a:t>
            </a:r>
            <a:r>
              <a:rPr lang="fr-FR" sz="1500" dirty="0" smtClean="0">
                <a:solidFill>
                  <a:schemeClr val="bg1"/>
                </a:solidFill>
              </a:rPr>
              <a:t>-</a:t>
            </a:r>
            <a:r>
              <a:rPr lang="fr-FR" sz="1500" dirty="0" err="1" smtClean="0">
                <a:solidFill>
                  <a:schemeClr val="bg1"/>
                </a:solidFill>
              </a:rPr>
              <a:t>Biedl</a:t>
            </a:r>
            <a:r>
              <a:rPr lang="fr-FR" sz="1500" dirty="0" smtClean="0">
                <a:solidFill>
                  <a:schemeClr val="bg1"/>
                </a:solidFill>
              </a:rPr>
              <a:t> auprès des professionnels et du grand public,</a:t>
            </a:r>
          </a:p>
          <a:p>
            <a:pPr algn="just">
              <a:buFont typeface="Arial" pitchFamily="34" charset="0"/>
              <a:buChar char="•"/>
            </a:pPr>
            <a:r>
              <a:rPr lang="fr-FR" sz="1500" dirty="0" smtClean="0">
                <a:solidFill>
                  <a:schemeClr val="bg1"/>
                </a:solidFill>
              </a:rPr>
              <a:t>  Encourager la recherche et s’y impliquer, dialoguer et travailler avec les professionnels,</a:t>
            </a:r>
          </a:p>
          <a:p>
            <a:pPr algn="just">
              <a:buFont typeface="Arial" pitchFamily="34" charset="0"/>
              <a:buChar char="•"/>
            </a:pPr>
            <a:r>
              <a:rPr lang="fr-FR" sz="1500" dirty="0" smtClean="0">
                <a:solidFill>
                  <a:schemeClr val="bg1"/>
                </a:solidFill>
              </a:rPr>
              <a:t>  Organiser des actions de levées de fonds pour soutenir la recherche.</a:t>
            </a:r>
            <a:endParaRPr lang="fr-FR" sz="1500" dirty="0">
              <a:solidFill>
                <a:schemeClr val="bg1"/>
              </a:solidFill>
            </a:endParaRPr>
          </a:p>
        </p:txBody>
      </p:sp>
      <p:sp>
        <p:nvSpPr>
          <p:cNvPr id="16" name="Flèche droite 15"/>
          <p:cNvSpPr/>
          <p:nvPr/>
        </p:nvSpPr>
        <p:spPr>
          <a:xfrm>
            <a:off x="443965" y="1314434"/>
            <a:ext cx="686183" cy="50006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108" tIns="28054" rIns="56108" bIns="28054" rtlCol="0" anchor="ctr"/>
          <a:lstStyle/>
          <a:p>
            <a:pPr algn="ctr"/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19" name="Flèche droite 18"/>
          <p:cNvSpPr/>
          <p:nvPr/>
        </p:nvSpPr>
        <p:spPr>
          <a:xfrm>
            <a:off x="443965" y="2457442"/>
            <a:ext cx="686183" cy="50006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108" tIns="28054" rIns="56108" bIns="28054" rtlCol="0" anchor="ctr"/>
          <a:lstStyle/>
          <a:p>
            <a:pPr algn="ctr"/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20" name="Flèche droite 19"/>
          <p:cNvSpPr/>
          <p:nvPr/>
        </p:nvSpPr>
        <p:spPr>
          <a:xfrm>
            <a:off x="443965" y="3386136"/>
            <a:ext cx="686183" cy="50006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108" tIns="28054" rIns="56108" bIns="28054" rtlCol="0" anchor="ctr"/>
          <a:lstStyle/>
          <a:p>
            <a:pPr algn="ctr"/>
            <a:endParaRPr lang="fr-FR" dirty="0">
              <a:solidFill>
                <a:srgbClr val="00B0F0"/>
              </a:solidFill>
            </a:endParaRPr>
          </a:p>
        </p:txBody>
      </p:sp>
      <p:pic>
        <p:nvPicPr>
          <p:cNvPr id="21" name="Image 20" descr="LOGOTYPE-BBS-1-02-02-02-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5477" y="-185764"/>
            <a:ext cx="2704696" cy="1914488"/>
          </a:xfrm>
          <a:prstGeom prst="rect">
            <a:avLst/>
          </a:prstGeom>
        </p:spPr>
      </p:pic>
      <p:sp>
        <p:nvSpPr>
          <p:cNvPr id="22" name="AutoShape 6"/>
          <p:cNvSpPr/>
          <p:nvPr/>
        </p:nvSpPr>
        <p:spPr>
          <a:xfrm rot="-5400000">
            <a:off x="7381097" y="4672019"/>
            <a:ext cx="71438" cy="4500594"/>
          </a:xfrm>
          <a:prstGeom prst="rect">
            <a:avLst/>
          </a:prstGeom>
          <a:solidFill>
            <a:srgbClr val="FDF2F1"/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7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37" descr="IMG_89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86900">
            <a:off x="8440475" y="1576059"/>
            <a:ext cx="1651532" cy="123864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35" name="Image 34" descr="Rendez-vous web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91248" y="4386268"/>
            <a:ext cx="2261353" cy="1926903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23" name="Image 22" descr="image_15461832_19700119_0813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8155" y="242864"/>
            <a:ext cx="1711963" cy="235028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6" name="AutoShape 6"/>
          <p:cNvSpPr/>
          <p:nvPr/>
        </p:nvSpPr>
        <p:spPr>
          <a:xfrm>
            <a:off x="380174" y="0"/>
            <a:ext cx="54682" cy="6480810"/>
          </a:xfrm>
          <a:prstGeom prst="rect">
            <a:avLst/>
          </a:prstGeom>
          <a:solidFill>
            <a:srgbClr val="FDF2F1"/>
          </a:solidFill>
        </p:spPr>
      </p:sp>
      <p:sp>
        <p:nvSpPr>
          <p:cNvPr id="7" name="AutoShape 7"/>
          <p:cNvSpPr/>
          <p:nvPr/>
        </p:nvSpPr>
        <p:spPr>
          <a:xfrm>
            <a:off x="-613524" y="6480810"/>
            <a:ext cx="11560086" cy="960120"/>
          </a:xfrm>
          <a:prstGeom prst="rect">
            <a:avLst/>
          </a:prstGeom>
          <a:solidFill>
            <a:srgbClr val="FDF2F1">
              <a:alpha val="9804"/>
            </a:srgbClr>
          </a:solidFill>
        </p:spPr>
      </p:sp>
      <p:sp>
        <p:nvSpPr>
          <p:cNvPr id="8" name="AutoShape 8"/>
          <p:cNvSpPr/>
          <p:nvPr/>
        </p:nvSpPr>
        <p:spPr>
          <a:xfrm>
            <a:off x="10128530" y="6480810"/>
            <a:ext cx="236799" cy="746760"/>
          </a:xfrm>
          <a:prstGeom prst="rect">
            <a:avLst/>
          </a:prstGeom>
          <a:solidFill>
            <a:srgbClr val="FFC000"/>
          </a:solidFill>
        </p:spPr>
      </p:sp>
      <p:sp>
        <p:nvSpPr>
          <p:cNvPr id="9" name="TextBox 9"/>
          <p:cNvSpPr txBox="1"/>
          <p:nvPr/>
        </p:nvSpPr>
        <p:spPr>
          <a:xfrm>
            <a:off x="413329" y="6676835"/>
            <a:ext cx="8028326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61"/>
              </a:lnSpc>
            </a:pPr>
            <a:r>
              <a:rPr lang="en-US" sz="1500" spc="88" dirty="0">
                <a:solidFill>
                  <a:srgbClr val="FFC000"/>
                </a:solidFill>
                <a:latin typeface="Lato"/>
              </a:rPr>
              <a:t>Association BARDET-BIEDL France | 2022</a:t>
            </a:r>
          </a:p>
        </p:txBody>
      </p:sp>
      <p:sp>
        <p:nvSpPr>
          <p:cNvPr id="10" name="AutoShape 10"/>
          <p:cNvSpPr/>
          <p:nvPr/>
        </p:nvSpPr>
        <p:spPr>
          <a:xfrm>
            <a:off x="0" y="-17180"/>
            <a:ext cx="603590" cy="683930"/>
          </a:xfrm>
          <a:prstGeom prst="rect">
            <a:avLst/>
          </a:prstGeom>
          <a:solidFill>
            <a:srgbClr val="FFC000"/>
          </a:solidFill>
        </p:spPr>
      </p:sp>
      <p:sp>
        <p:nvSpPr>
          <p:cNvPr id="11" name="AutoShape 11"/>
          <p:cNvSpPr/>
          <p:nvPr/>
        </p:nvSpPr>
        <p:spPr>
          <a:xfrm rot="-5400000">
            <a:off x="7870268" y="4710951"/>
            <a:ext cx="59573" cy="4434595"/>
          </a:xfrm>
          <a:prstGeom prst="rect">
            <a:avLst/>
          </a:prstGeom>
          <a:solidFill>
            <a:srgbClr val="FDF2F1"/>
          </a:solidFill>
        </p:spPr>
      </p:sp>
      <p:sp>
        <p:nvSpPr>
          <p:cNvPr id="12" name="TextBox 12"/>
          <p:cNvSpPr txBox="1"/>
          <p:nvPr/>
        </p:nvSpPr>
        <p:spPr>
          <a:xfrm>
            <a:off x="947196" y="404690"/>
            <a:ext cx="8255815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19"/>
              </a:lnSpc>
            </a:pPr>
            <a:r>
              <a:rPr lang="en-US" sz="6100" dirty="0" smtClean="0">
                <a:solidFill>
                  <a:srgbClr val="00B0F0"/>
                </a:solidFill>
                <a:latin typeface="Oswald"/>
              </a:rPr>
              <a:t>ACCOMPAGNEMENT</a:t>
            </a:r>
            <a:endParaRPr lang="en-US" sz="6100" dirty="0">
              <a:solidFill>
                <a:srgbClr val="00B0F0"/>
              </a:solidFill>
              <a:latin typeface="Oswald"/>
            </a:endParaRPr>
          </a:p>
          <a:p>
            <a:pPr>
              <a:lnSpc>
                <a:spcPts val="3522"/>
              </a:lnSpc>
            </a:pPr>
            <a:r>
              <a:rPr lang="fr-FR" sz="3700" dirty="0" smtClean="0">
                <a:solidFill>
                  <a:srgbClr val="00B0F0"/>
                </a:solidFill>
                <a:latin typeface="Oswald"/>
              </a:rPr>
              <a:t>des familles</a:t>
            </a:r>
            <a:endParaRPr lang="fr-FR" sz="3700" dirty="0">
              <a:solidFill>
                <a:srgbClr val="00B0F0"/>
              </a:solidFill>
              <a:latin typeface="Oswa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94553" y="4886334"/>
            <a:ext cx="2357454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11"/>
              </a:lnSpc>
            </a:pPr>
            <a:r>
              <a:rPr lang="fr-FR" sz="1600" dirty="0" smtClean="0">
                <a:solidFill>
                  <a:schemeClr val="bg1"/>
                </a:solidFill>
                <a:latin typeface="Lato"/>
              </a:rPr>
              <a:t>Retrouvailles, amitié, partages, échanges,  jeux, rires et gourmandises !</a:t>
            </a:r>
            <a:endParaRPr lang="en-US" sz="1600" dirty="0">
              <a:solidFill>
                <a:schemeClr val="bg1"/>
              </a:solidFill>
              <a:latin typeface="Lato"/>
            </a:endParaRPr>
          </a:p>
        </p:txBody>
      </p:sp>
      <p:pic>
        <p:nvPicPr>
          <p:cNvPr id="24" name="Image 23" descr="110228479_2755231027915792_2933447549393492168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7759" y="1242996"/>
            <a:ext cx="1643074" cy="221891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28" name="Image 27" descr="multi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888870">
            <a:off x="457386" y="2060224"/>
            <a:ext cx="3346954" cy="2490587"/>
          </a:xfrm>
          <a:prstGeom prst="rect">
            <a:avLst/>
          </a:prstGeom>
        </p:spPr>
      </p:pic>
      <p:pic>
        <p:nvPicPr>
          <p:cNvPr id="29" name="Image 28" descr="IMG_20190406_23290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66519" y="1957376"/>
            <a:ext cx="2236691" cy="165021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30" name="Image 29" descr="fête (2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09659" y="2814632"/>
            <a:ext cx="2821597" cy="221256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32" name="TextBox 17"/>
          <p:cNvSpPr txBox="1"/>
          <p:nvPr/>
        </p:nvSpPr>
        <p:spPr>
          <a:xfrm>
            <a:off x="8095477" y="5243524"/>
            <a:ext cx="1928826" cy="5374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11"/>
              </a:lnSpc>
            </a:pPr>
            <a:r>
              <a:rPr lang="fr-FR" sz="1600" dirty="0" smtClean="0">
                <a:solidFill>
                  <a:srgbClr val="00B0F0"/>
                </a:solidFill>
                <a:latin typeface="Lato"/>
              </a:rPr>
              <a:t>Garder le lien, </a:t>
            </a:r>
          </a:p>
          <a:p>
            <a:pPr>
              <a:lnSpc>
                <a:spcPts val="2211"/>
              </a:lnSpc>
            </a:pPr>
            <a:r>
              <a:rPr lang="fr-FR" sz="1600" dirty="0" smtClean="0">
                <a:solidFill>
                  <a:srgbClr val="00B0F0"/>
                </a:solidFill>
                <a:latin typeface="Lato"/>
              </a:rPr>
              <a:t>même à distance !</a:t>
            </a:r>
            <a:endParaRPr lang="en-US" sz="1600" dirty="0">
              <a:solidFill>
                <a:srgbClr val="00B0F0"/>
              </a:solidFill>
              <a:latin typeface="Lato"/>
            </a:endParaRPr>
          </a:p>
        </p:txBody>
      </p:sp>
      <p:pic>
        <p:nvPicPr>
          <p:cNvPr id="34" name="Image 33" descr="IMG_20210301_21401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94883" y="3850483"/>
            <a:ext cx="2473066" cy="1850219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36" name="Image 35" descr="LOGOTYPE-BBS-1-02-02-02-05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95477" y="-185764"/>
            <a:ext cx="2704696" cy="1914488"/>
          </a:xfrm>
          <a:prstGeom prst="rect">
            <a:avLst/>
          </a:prstGeom>
        </p:spPr>
      </p:pic>
      <p:sp>
        <p:nvSpPr>
          <p:cNvPr id="20" name="Flèche courbée vers la gauche 19"/>
          <p:cNvSpPr/>
          <p:nvPr/>
        </p:nvSpPr>
        <p:spPr>
          <a:xfrm rot="21145014" flipH="1">
            <a:off x="523023" y="4552818"/>
            <a:ext cx="410629" cy="782312"/>
          </a:xfrm>
          <a:prstGeom prst="curvedLeftArrow">
            <a:avLst>
              <a:gd name="adj1" fmla="val 27439"/>
              <a:gd name="adj2" fmla="val 50000"/>
              <a:gd name="adj3" fmla="val 25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5" name="Flèche courbée vers la gauche 24"/>
          <p:cNvSpPr/>
          <p:nvPr/>
        </p:nvSpPr>
        <p:spPr>
          <a:xfrm rot="15808595" flipH="1">
            <a:off x="7863396" y="5551532"/>
            <a:ext cx="387986" cy="1029419"/>
          </a:xfrm>
          <a:prstGeom prst="curvedLeftArrow">
            <a:avLst>
              <a:gd name="adj1" fmla="val 27439"/>
              <a:gd name="adj2" fmla="val 50000"/>
              <a:gd name="adj3" fmla="val 3201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7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62" t="5397" r="2573" b="11335"/>
          <a:stretch>
            <a:fillRect/>
          </a:stretch>
        </p:blipFill>
        <p:spPr>
          <a:xfrm>
            <a:off x="665925" y="1885938"/>
            <a:ext cx="2224738" cy="214314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10789" t="45486" r="52528" b="726"/>
          <a:stretch>
            <a:fillRect/>
          </a:stretch>
        </p:blipFill>
        <p:spPr>
          <a:xfrm>
            <a:off x="665926" y="4243392"/>
            <a:ext cx="2214577" cy="207170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/>
          <a:srcRect l="9147" r="9147"/>
          <a:stretch>
            <a:fillRect/>
          </a:stretch>
        </p:blipFill>
        <p:spPr>
          <a:xfrm>
            <a:off x="5380833" y="4243392"/>
            <a:ext cx="2221095" cy="207170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6" name="AutoShape 6"/>
          <p:cNvSpPr/>
          <p:nvPr/>
        </p:nvSpPr>
        <p:spPr>
          <a:xfrm flipH="1">
            <a:off x="434855" y="0"/>
            <a:ext cx="45719" cy="6480810"/>
          </a:xfrm>
          <a:prstGeom prst="rect">
            <a:avLst/>
          </a:prstGeom>
          <a:solidFill>
            <a:srgbClr val="FDF2F1"/>
          </a:solidFill>
        </p:spPr>
      </p:sp>
      <p:sp>
        <p:nvSpPr>
          <p:cNvPr id="7" name="AutoShape 7"/>
          <p:cNvSpPr/>
          <p:nvPr/>
        </p:nvSpPr>
        <p:spPr>
          <a:xfrm>
            <a:off x="-613524" y="6480810"/>
            <a:ext cx="11560086" cy="960120"/>
          </a:xfrm>
          <a:prstGeom prst="rect">
            <a:avLst/>
          </a:prstGeom>
          <a:solidFill>
            <a:srgbClr val="FDF2F1">
              <a:alpha val="9804"/>
            </a:srgbClr>
          </a:solidFill>
        </p:spPr>
      </p:sp>
      <p:sp>
        <p:nvSpPr>
          <p:cNvPr id="8" name="AutoShape 8"/>
          <p:cNvSpPr/>
          <p:nvPr/>
        </p:nvSpPr>
        <p:spPr>
          <a:xfrm>
            <a:off x="10128530" y="6480810"/>
            <a:ext cx="236799" cy="746760"/>
          </a:xfrm>
          <a:prstGeom prst="rect">
            <a:avLst/>
          </a:prstGeom>
          <a:solidFill>
            <a:srgbClr val="FFC000"/>
          </a:solidFill>
        </p:spPr>
      </p:sp>
      <p:sp>
        <p:nvSpPr>
          <p:cNvPr id="9" name="TextBox 9"/>
          <p:cNvSpPr txBox="1"/>
          <p:nvPr/>
        </p:nvSpPr>
        <p:spPr>
          <a:xfrm>
            <a:off x="413329" y="6676835"/>
            <a:ext cx="8028326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61"/>
              </a:lnSpc>
            </a:pPr>
            <a:r>
              <a:rPr lang="en-US" sz="1500" spc="88" dirty="0">
                <a:solidFill>
                  <a:srgbClr val="FFC000"/>
                </a:solidFill>
                <a:latin typeface="Lato"/>
              </a:rPr>
              <a:t>Association BARDET-BIEDL France | 2022</a:t>
            </a:r>
          </a:p>
        </p:txBody>
      </p:sp>
      <p:sp>
        <p:nvSpPr>
          <p:cNvPr id="10" name="AutoShape 10"/>
          <p:cNvSpPr/>
          <p:nvPr/>
        </p:nvSpPr>
        <p:spPr>
          <a:xfrm>
            <a:off x="0" y="-17180"/>
            <a:ext cx="603590" cy="683930"/>
          </a:xfrm>
          <a:prstGeom prst="rect">
            <a:avLst/>
          </a:prstGeom>
          <a:solidFill>
            <a:srgbClr val="FFC000"/>
          </a:solidFill>
        </p:spPr>
      </p:sp>
      <p:sp>
        <p:nvSpPr>
          <p:cNvPr id="11" name="AutoShape 11"/>
          <p:cNvSpPr/>
          <p:nvPr/>
        </p:nvSpPr>
        <p:spPr>
          <a:xfrm rot="-5400000">
            <a:off x="7870268" y="4710951"/>
            <a:ext cx="59573" cy="4434595"/>
          </a:xfrm>
          <a:prstGeom prst="rect">
            <a:avLst/>
          </a:prstGeom>
          <a:solidFill>
            <a:srgbClr val="FDF2F1"/>
          </a:solidFill>
        </p:spPr>
      </p:sp>
      <p:sp>
        <p:nvSpPr>
          <p:cNvPr id="12" name="TextBox 12"/>
          <p:cNvSpPr txBox="1"/>
          <p:nvPr/>
        </p:nvSpPr>
        <p:spPr>
          <a:xfrm>
            <a:off x="947196" y="404690"/>
            <a:ext cx="8255815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19"/>
              </a:lnSpc>
            </a:pPr>
            <a:r>
              <a:rPr lang="en-US" sz="6100" dirty="0">
                <a:solidFill>
                  <a:srgbClr val="00B0F0"/>
                </a:solidFill>
                <a:latin typeface="Oswald"/>
              </a:rPr>
              <a:t>SOUTIEN</a:t>
            </a:r>
          </a:p>
          <a:p>
            <a:pPr>
              <a:lnSpc>
                <a:spcPts val="3522"/>
              </a:lnSpc>
            </a:pPr>
            <a:r>
              <a:rPr lang="fr-FR" sz="3700" dirty="0" smtClean="0">
                <a:solidFill>
                  <a:srgbClr val="00B0F0"/>
                </a:solidFill>
                <a:latin typeface="Oswald"/>
              </a:rPr>
              <a:t>auprès de la recherche</a:t>
            </a:r>
            <a:endParaRPr lang="fr-FR" sz="3700" dirty="0">
              <a:solidFill>
                <a:srgbClr val="00B0F0"/>
              </a:solidFill>
              <a:latin typeface="Oswa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023379" y="2814632"/>
            <a:ext cx="2169737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1"/>
              </a:lnSpc>
            </a:pPr>
            <a:r>
              <a:rPr lang="fr-FR" sz="1600" dirty="0" smtClean="0">
                <a:solidFill>
                  <a:srgbClr val="FDF2F1"/>
                </a:solidFill>
                <a:latin typeface="Lato"/>
              </a:rPr>
              <a:t>Une belle mobilisation  de bénévoles en région</a:t>
            </a:r>
            <a:endParaRPr lang="fr-FR" sz="1600" dirty="0">
              <a:solidFill>
                <a:srgbClr val="FDF2F1"/>
              </a:solidFill>
              <a:latin typeface="Lato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023379" y="1885938"/>
            <a:ext cx="2352718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1600" spc="177" dirty="0">
                <a:solidFill>
                  <a:srgbClr val="FFC000"/>
                </a:solidFill>
                <a:latin typeface="Franklin Gothic Heavy" pitchFamily="34" charset="0"/>
              </a:rPr>
              <a:t>MOTIVATION ET PRESENCE </a:t>
            </a:r>
            <a:endParaRPr lang="en-US" sz="1600" spc="177" dirty="0" smtClean="0">
              <a:solidFill>
                <a:srgbClr val="FFC000"/>
              </a:solidFill>
              <a:latin typeface="Franklin Gothic Heavy" pitchFamily="34" charset="0"/>
            </a:endParaRPr>
          </a:p>
          <a:p>
            <a:r>
              <a:rPr lang="en-US" sz="1600" spc="177" dirty="0" smtClean="0">
                <a:solidFill>
                  <a:srgbClr val="FFC000"/>
                </a:solidFill>
                <a:latin typeface="Franklin Gothic Heavy" pitchFamily="34" charset="0"/>
              </a:rPr>
              <a:t>TERRAIN</a:t>
            </a:r>
            <a:endParaRPr lang="en-US" sz="1600" spc="177" dirty="0">
              <a:solidFill>
                <a:srgbClr val="FFC000"/>
              </a:solidFill>
              <a:latin typeface="Franklin Gothic Heavy" pitchFamily="34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023379" y="4893957"/>
            <a:ext cx="2169737" cy="492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1600" dirty="0">
                <a:solidFill>
                  <a:srgbClr val="FDF2F1"/>
                </a:solidFill>
                <a:latin typeface="Lato"/>
              </a:rPr>
              <a:t>Qui font </a:t>
            </a:r>
            <a:r>
              <a:rPr lang="fr-FR" sz="1600" dirty="0" smtClean="0">
                <a:solidFill>
                  <a:srgbClr val="FDF2F1"/>
                </a:solidFill>
                <a:latin typeface="Lato"/>
              </a:rPr>
              <a:t>avancer</a:t>
            </a:r>
            <a:r>
              <a:rPr lang="en-US" sz="1600" dirty="0" smtClean="0">
                <a:solidFill>
                  <a:srgbClr val="FDF2F1"/>
                </a:solidFill>
                <a:latin typeface="Lato"/>
              </a:rPr>
              <a:t> </a:t>
            </a:r>
            <a:r>
              <a:rPr lang="en-US" sz="1600" dirty="0">
                <a:solidFill>
                  <a:srgbClr val="FDF2F1"/>
                </a:solidFill>
                <a:latin typeface="Lato"/>
              </a:rPr>
              <a:t>la science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023379" y="4243392"/>
            <a:ext cx="2352718" cy="492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1600" spc="177" dirty="0">
                <a:solidFill>
                  <a:srgbClr val="FFC000"/>
                </a:solidFill>
                <a:latin typeface="Franklin Gothic Heavy" pitchFamily="34" charset="0"/>
              </a:rPr>
              <a:t>DE GENEREUX DONATEURS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738287" y="5172086"/>
            <a:ext cx="2169737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11"/>
              </a:lnSpc>
            </a:pPr>
            <a:r>
              <a:rPr lang="en-US" sz="1600" b="1" u="sng" dirty="0">
                <a:solidFill>
                  <a:srgbClr val="FDF2F1"/>
                </a:solidFill>
                <a:latin typeface="Lato"/>
              </a:rPr>
              <a:t>100 000 € en 1 an 1/2 </a:t>
            </a:r>
            <a:r>
              <a:rPr lang="en-US" sz="1600" b="1" u="sng" dirty="0" smtClean="0">
                <a:solidFill>
                  <a:srgbClr val="FDF2F1"/>
                </a:solidFill>
                <a:latin typeface="Lato"/>
              </a:rPr>
              <a:t>!</a:t>
            </a:r>
          </a:p>
          <a:p>
            <a:pPr>
              <a:lnSpc>
                <a:spcPts val="2211"/>
              </a:lnSpc>
            </a:pPr>
            <a:r>
              <a:rPr lang="fr-FR" sz="1500" b="1" dirty="0" smtClean="0">
                <a:solidFill>
                  <a:schemeClr val="bg1"/>
                </a:solidFill>
                <a:latin typeface="Lato"/>
              </a:rPr>
              <a:t>Uniquement pour la contribution à des projets scientifiques</a:t>
            </a:r>
            <a:r>
              <a:rPr lang="en-US" sz="1500" dirty="0" smtClean="0">
                <a:solidFill>
                  <a:schemeClr val="bg1"/>
                </a:solidFill>
                <a:latin typeface="Lato"/>
              </a:rPr>
              <a:t>. </a:t>
            </a:r>
            <a:endParaRPr lang="en-US" sz="1500" dirty="0">
              <a:solidFill>
                <a:schemeClr val="bg1"/>
              </a:solidFill>
              <a:latin typeface="Lato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7738287" y="4243392"/>
            <a:ext cx="2347111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600" spc="177" dirty="0">
                <a:solidFill>
                  <a:srgbClr val="FFC000"/>
                </a:solidFill>
                <a:latin typeface="Franklin Gothic Heavy" pitchFamily="34" charset="0"/>
              </a:rPr>
              <a:t>UNE LEVÉE </a:t>
            </a:r>
            <a:endParaRPr lang="en-US" sz="1600" spc="177" dirty="0" smtClean="0">
              <a:solidFill>
                <a:srgbClr val="FFC000"/>
              </a:solidFill>
              <a:latin typeface="Franklin Gothic Heavy" pitchFamily="34" charset="0"/>
            </a:endParaRPr>
          </a:p>
          <a:p>
            <a:r>
              <a:rPr lang="en-US" sz="1600" spc="177" dirty="0" smtClean="0">
                <a:solidFill>
                  <a:srgbClr val="FFC000"/>
                </a:solidFill>
                <a:latin typeface="Franklin Gothic Heavy" pitchFamily="34" charset="0"/>
              </a:rPr>
              <a:t>DE FONDS </a:t>
            </a:r>
            <a:r>
              <a:rPr lang="en-US" sz="1600" spc="177" dirty="0">
                <a:solidFill>
                  <a:srgbClr val="FFC000"/>
                </a:solidFill>
                <a:latin typeface="Franklin Gothic Heavy" pitchFamily="34" charset="0"/>
              </a:rPr>
              <a:t>EXCEPTIONNELLE</a:t>
            </a:r>
          </a:p>
        </p:txBody>
      </p:sp>
      <p:pic>
        <p:nvPicPr>
          <p:cNvPr id="23" name="Image 22" descr="LOGOTYPE-BBS-1-02-02-02-0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5477" y="-185764"/>
            <a:ext cx="2704696" cy="1914488"/>
          </a:xfrm>
          <a:prstGeom prst="rect">
            <a:avLst/>
          </a:prstGeom>
        </p:spPr>
      </p:pic>
      <p:pic>
        <p:nvPicPr>
          <p:cNvPr id="24" name="Image 23" descr="Sans titr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0833" y="1814500"/>
            <a:ext cx="2214578" cy="221457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25" name="TextBox 21"/>
          <p:cNvSpPr txBox="1"/>
          <p:nvPr/>
        </p:nvSpPr>
        <p:spPr>
          <a:xfrm>
            <a:off x="7738287" y="1814500"/>
            <a:ext cx="2347111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600" spc="177" dirty="0" smtClean="0">
                <a:solidFill>
                  <a:srgbClr val="FFC000"/>
                </a:solidFill>
                <a:latin typeface="Franklin Gothic Heavy" pitchFamily="34" charset="0"/>
              </a:rPr>
              <a:t>DE BELLES </a:t>
            </a:r>
          </a:p>
          <a:p>
            <a:r>
              <a:rPr lang="en-US" sz="1600" spc="177" dirty="0" smtClean="0">
                <a:solidFill>
                  <a:srgbClr val="FFC000"/>
                </a:solidFill>
                <a:latin typeface="Franklin Gothic Heavy" pitchFamily="34" charset="0"/>
              </a:rPr>
              <a:t>OPERATIONS</a:t>
            </a:r>
            <a:endParaRPr lang="en-US" sz="1600" spc="177" dirty="0">
              <a:solidFill>
                <a:srgbClr val="FFC000"/>
              </a:solidFill>
              <a:latin typeface="Franklin Gothic Heavy" pitchFamily="34" charset="0"/>
            </a:endParaRPr>
          </a:p>
        </p:txBody>
      </p:sp>
      <p:sp>
        <p:nvSpPr>
          <p:cNvPr id="26" name="TextBox 20"/>
          <p:cNvSpPr txBox="1"/>
          <p:nvPr/>
        </p:nvSpPr>
        <p:spPr>
          <a:xfrm>
            <a:off x="7738287" y="2528880"/>
            <a:ext cx="2169737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11"/>
              </a:lnSpc>
            </a:pPr>
            <a:r>
              <a:rPr lang="fr-FR" sz="1600" dirty="0" smtClean="0">
                <a:solidFill>
                  <a:srgbClr val="FDF2F1"/>
                </a:solidFill>
                <a:latin typeface="Lato"/>
              </a:rPr>
              <a:t>Qui permettent de soutenir la recherche mais aussi de faire connaître le syndrome</a:t>
            </a:r>
            <a:endParaRPr lang="fr-FR" sz="1600" dirty="0">
              <a:solidFill>
                <a:srgbClr val="FDF2F1"/>
              </a:solidFill>
              <a:latin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7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 descr="IMGP43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05817">
            <a:off x="7795657" y="380286"/>
            <a:ext cx="2205499" cy="166437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29" name="Image 28" descr="Sans tit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84" y="3350417"/>
            <a:ext cx="2288652" cy="294370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6" name="AutoShape 6"/>
          <p:cNvSpPr/>
          <p:nvPr/>
        </p:nvSpPr>
        <p:spPr>
          <a:xfrm>
            <a:off x="380173" y="0"/>
            <a:ext cx="54682" cy="6480810"/>
          </a:xfrm>
          <a:prstGeom prst="rect">
            <a:avLst/>
          </a:prstGeom>
          <a:solidFill>
            <a:srgbClr val="FDF2F1"/>
          </a:solidFill>
        </p:spPr>
      </p:sp>
      <p:sp>
        <p:nvSpPr>
          <p:cNvPr id="7" name="AutoShape 7"/>
          <p:cNvSpPr/>
          <p:nvPr/>
        </p:nvSpPr>
        <p:spPr>
          <a:xfrm>
            <a:off x="-613524" y="6480810"/>
            <a:ext cx="11560086" cy="960120"/>
          </a:xfrm>
          <a:prstGeom prst="rect">
            <a:avLst/>
          </a:prstGeom>
          <a:solidFill>
            <a:srgbClr val="FDF2F1">
              <a:alpha val="9804"/>
            </a:srgbClr>
          </a:solidFill>
        </p:spPr>
      </p:sp>
      <p:sp>
        <p:nvSpPr>
          <p:cNvPr id="8" name="AutoShape 8"/>
          <p:cNvSpPr/>
          <p:nvPr/>
        </p:nvSpPr>
        <p:spPr>
          <a:xfrm>
            <a:off x="10128530" y="6480810"/>
            <a:ext cx="236799" cy="746760"/>
          </a:xfrm>
          <a:prstGeom prst="rect">
            <a:avLst/>
          </a:prstGeom>
          <a:solidFill>
            <a:srgbClr val="FFC000"/>
          </a:solidFill>
        </p:spPr>
      </p:sp>
      <p:sp>
        <p:nvSpPr>
          <p:cNvPr id="9" name="TextBox 9"/>
          <p:cNvSpPr txBox="1"/>
          <p:nvPr/>
        </p:nvSpPr>
        <p:spPr>
          <a:xfrm>
            <a:off x="413329" y="6676835"/>
            <a:ext cx="8028326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61"/>
              </a:lnSpc>
            </a:pPr>
            <a:r>
              <a:rPr lang="en-US" sz="1500" spc="88" dirty="0">
                <a:solidFill>
                  <a:srgbClr val="FFC000"/>
                </a:solidFill>
                <a:latin typeface="Lato"/>
              </a:rPr>
              <a:t>Association BARDET-BIEDL France | 2022</a:t>
            </a:r>
          </a:p>
        </p:txBody>
      </p:sp>
      <p:sp>
        <p:nvSpPr>
          <p:cNvPr id="10" name="AutoShape 10"/>
          <p:cNvSpPr/>
          <p:nvPr/>
        </p:nvSpPr>
        <p:spPr>
          <a:xfrm>
            <a:off x="0" y="-17180"/>
            <a:ext cx="603590" cy="683930"/>
          </a:xfrm>
          <a:prstGeom prst="rect">
            <a:avLst/>
          </a:prstGeom>
          <a:solidFill>
            <a:srgbClr val="FFC000"/>
          </a:solidFill>
        </p:spPr>
      </p:sp>
      <p:sp>
        <p:nvSpPr>
          <p:cNvPr id="11" name="AutoShape 11"/>
          <p:cNvSpPr/>
          <p:nvPr/>
        </p:nvSpPr>
        <p:spPr>
          <a:xfrm rot="-5400000">
            <a:off x="7870268" y="4710951"/>
            <a:ext cx="59573" cy="4434595"/>
          </a:xfrm>
          <a:prstGeom prst="rect">
            <a:avLst/>
          </a:prstGeom>
          <a:solidFill>
            <a:srgbClr val="FDF2F1"/>
          </a:solidFill>
        </p:spPr>
      </p:sp>
      <p:sp>
        <p:nvSpPr>
          <p:cNvPr id="12" name="TextBox 12"/>
          <p:cNvSpPr txBox="1"/>
          <p:nvPr/>
        </p:nvSpPr>
        <p:spPr>
          <a:xfrm>
            <a:off x="947196" y="404690"/>
            <a:ext cx="8255815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19"/>
              </a:lnSpc>
            </a:pPr>
            <a:r>
              <a:rPr lang="en-US" sz="6100" dirty="0" smtClean="0">
                <a:solidFill>
                  <a:srgbClr val="00B0F0"/>
                </a:solidFill>
                <a:latin typeface="Oswald"/>
              </a:rPr>
              <a:t>SENSIBILISATION</a:t>
            </a:r>
            <a:endParaRPr lang="en-US" sz="6100" dirty="0">
              <a:solidFill>
                <a:srgbClr val="00B0F0"/>
              </a:solidFill>
              <a:latin typeface="Oswald"/>
            </a:endParaRPr>
          </a:p>
          <a:p>
            <a:pPr>
              <a:lnSpc>
                <a:spcPts val="3522"/>
              </a:lnSpc>
            </a:pPr>
            <a:r>
              <a:rPr lang="fr-FR" sz="3700" dirty="0" smtClean="0">
                <a:solidFill>
                  <a:srgbClr val="00B0F0"/>
                </a:solidFill>
                <a:latin typeface="Oswald"/>
              </a:rPr>
              <a:t>Du corps médical et du grand public</a:t>
            </a:r>
            <a:endParaRPr lang="fr-FR" sz="3700" dirty="0">
              <a:solidFill>
                <a:srgbClr val="00B0F0"/>
              </a:solidFill>
              <a:latin typeface="Oswald"/>
            </a:endParaRPr>
          </a:p>
        </p:txBody>
      </p:sp>
      <p:pic>
        <p:nvPicPr>
          <p:cNvPr id="19" name="Image 18" descr="LGE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38696">
            <a:off x="258073" y="2085078"/>
            <a:ext cx="2338186" cy="198475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23" name="Image 22" descr="Capture d’écran 2021-09-29 0128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814675">
            <a:off x="3076543" y="2030580"/>
            <a:ext cx="1919237" cy="302038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24" name="Image 23" descr="Capture d’écran 2021-09-29 0131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959791">
            <a:off x="3850777" y="3836609"/>
            <a:ext cx="1726758" cy="262431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27" name="Image 26" descr="image_9841194_19700119_05011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1097660">
            <a:off x="6878956" y="1511311"/>
            <a:ext cx="1643400" cy="321977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26" name="Image 25" descr="Capture d’écran 2021-09-29 020504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71150">
            <a:off x="8430157" y="2305274"/>
            <a:ext cx="1349794" cy="363299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30" name="Image 29" descr="Image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1306940">
            <a:off x="4973995" y="1983041"/>
            <a:ext cx="1622859" cy="153088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31" name="Image 30" descr="img163545933647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52272" y="3650457"/>
            <a:ext cx="2786082" cy="29503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7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72" r="3486" b="172"/>
          <a:stretch>
            <a:fillRect/>
          </a:stretch>
        </p:blipFill>
        <p:spPr>
          <a:xfrm>
            <a:off x="737363" y="1814500"/>
            <a:ext cx="2849758" cy="2412941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5273" r="15346"/>
          <a:stretch>
            <a:fillRect/>
          </a:stretch>
        </p:blipFill>
        <p:spPr>
          <a:xfrm>
            <a:off x="3880635" y="1814500"/>
            <a:ext cx="3000396" cy="2412941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l="15520" r="15520"/>
          <a:stretch>
            <a:fillRect/>
          </a:stretch>
        </p:blipFill>
        <p:spPr>
          <a:xfrm>
            <a:off x="7144377" y="1814500"/>
            <a:ext cx="2737050" cy="2412941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6" name="AutoShape 6"/>
          <p:cNvSpPr/>
          <p:nvPr/>
        </p:nvSpPr>
        <p:spPr>
          <a:xfrm flipH="1">
            <a:off x="434855" y="0"/>
            <a:ext cx="45719" cy="6480810"/>
          </a:xfrm>
          <a:prstGeom prst="rect">
            <a:avLst/>
          </a:prstGeom>
          <a:solidFill>
            <a:srgbClr val="FDF2F1"/>
          </a:solidFill>
        </p:spPr>
      </p:sp>
      <p:sp>
        <p:nvSpPr>
          <p:cNvPr id="7" name="AutoShape 7"/>
          <p:cNvSpPr/>
          <p:nvPr/>
        </p:nvSpPr>
        <p:spPr>
          <a:xfrm>
            <a:off x="-613524" y="6480810"/>
            <a:ext cx="11560086" cy="960120"/>
          </a:xfrm>
          <a:prstGeom prst="rect">
            <a:avLst/>
          </a:prstGeom>
          <a:solidFill>
            <a:srgbClr val="FDF2F1">
              <a:alpha val="9804"/>
            </a:srgbClr>
          </a:solidFill>
        </p:spPr>
      </p:sp>
      <p:sp>
        <p:nvSpPr>
          <p:cNvPr id="8" name="AutoShape 8"/>
          <p:cNvSpPr/>
          <p:nvPr/>
        </p:nvSpPr>
        <p:spPr>
          <a:xfrm>
            <a:off x="10128530" y="6480810"/>
            <a:ext cx="236799" cy="746760"/>
          </a:xfrm>
          <a:prstGeom prst="rect">
            <a:avLst/>
          </a:prstGeom>
          <a:solidFill>
            <a:srgbClr val="FFC000"/>
          </a:solidFill>
        </p:spPr>
      </p:sp>
      <p:sp>
        <p:nvSpPr>
          <p:cNvPr id="9" name="TextBox 9"/>
          <p:cNvSpPr txBox="1"/>
          <p:nvPr/>
        </p:nvSpPr>
        <p:spPr>
          <a:xfrm>
            <a:off x="413329" y="6676835"/>
            <a:ext cx="8028326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61"/>
              </a:lnSpc>
            </a:pPr>
            <a:r>
              <a:rPr lang="en-US" sz="1500" spc="88" dirty="0">
                <a:solidFill>
                  <a:srgbClr val="FFBD59"/>
                </a:solidFill>
                <a:latin typeface="Lato"/>
              </a:rPr>
              <a:t>Association BARDET-BIEDL France | 2022</a:t>
            </a:r>
          </a:p>
        </p:txBody>
      </p:sp>
      <p:sp>
        <p:nvSpPr>
          <p:cNvPr id="10" name="AutoShape 10"/>
          <p:cNvSpPr/>
          <p:nvPr/>
        </p:nvSpPr>
        <p:spPr>
          <a:xfrm>
            <a:off x="0" y="-17180"/>
            <a:ext cx="603590" cy="683930"/>
          </a:xfrm>
          <a:prstGeom prst="rect">
            <a:avLst/>
          </a:prstGeom>
          <a:solidFill>
            <a:srgbClr val="FFC000"/>
          </a:solidFill>
        </p:spPr>
      </p:sp>
      <p:sp>
        <p:nvSpPr>
          <p:cNvPr id="11" name="AutoShape 11"/>
          <p:cNvSpPr/>
          <p:nvPr/>
        </p:nvSpPr>
        <p:spPr>
          <a:xfrm rot="-5400000" flipH="1">
            <a:off x="7861024" y="4646441"/>
            <a:ext cx="45719" cy="4434595"/>
          </a:xfrm>
          <a:prstGeom prst="rect">
            <a:avLst/>
          </a:prstGeom>
          <a:solidFill>
            <a:srgbClr val="FDF2F1"/>
          </a:solidFill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023511" y="4029078"/>
            <a:ext cx="1643074" cy="2214578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65925" y="4457706"/>
            <a:ext cx="1643074" cy="178595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952469" y="4386268"/>
            <a:ext cx="1586212" cy="1857388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15" name="TextBox 15"/>
          <p:cNvSpPr txBox="1"/>
          <p:nvPr/>
        </p:nvSpPr>
        <p:spPr>
          <a:xfrm>
            <a:off x="947196" y="404690"/>
            <a:ext cx="8255815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19"/>
              </a:lnSpc>
            </a:pPr>
            <a:r>
              <a:rPr lang="en-US" sz="6100" dirty="0" smtClean="0">
                <a:solidFill>
                  <a:srgbClr val="55D0FC"/>
                </a:solidFill>
                <a:latin typeface="Oswald"/>
              </a:rPr>
              <a:t>SE FAIRE CONNAITRE</a:t>
            </a:r>
            <a:endParaRPr lang="en-US" sz="6100" dirty="0">
              <a:solidFill>
                <a:srgbClr val="55D0FC"/>
              </a:solidFill>
              <a:latin typeface="Oswald"/>
            </a:endParaRPr>
          </a:p>
          <a:p>
            <a:pPr>
              <a:lnSpc>
                <a:spcPts val="3522"/>
              </a:lnSpc>
            </a:pPr>
            <a:r>
              <a:rPr lang="fr-FR" sz="3700" dirty="0" smtClean="0">
                <a:solidFill>
                  <a:srgbClr val="55D0FC"/>
                </a:solidFill>
                <a:latin typeface="Oswald"/>
              </a:rPr>
              <a:t>Grâce aux médias</a:t>
            </a:r>
            <a:endParaRPr lang="fr-FR" sz="3700" dirty="0">
              <a:solidFill>
                <a:srgbClr val="55D0FC"/>
              </a:solidFill>
              <a:latin typeface="Oswa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893455" y="5335276"/>
            <a:ext cx="2169737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11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2451875" y="4529144"/>
            <a:ext cx="1372366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500" spc="177" dirty="0">
                <a:solidFill>
                  <a:srgbClr val="FFC000"/>
                </a:solidFill>
                <a:latin typeface="Franklin Gothic Heavy" pitchFamily="34" charset="0"/>
              </a:rPr>
              <a:t>DANS </a:t>
            </a:r>
          </a:p>
          <a:p>
            <a:r>
              <a:rPr lang="en-US" sz="1500" spc="177" dirty="0">
                <a:solidFill>
                  <a:srgbClr val="FFC000"/>
                </a:solidFill>
                <a:latin typeface="Franklin Gothic Heavy" pitchFamily="34" charset="0"/>
              </a:rPr>
              <a:t>LA PRESSE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809461" y="4406339"/>
            <a:ext cx="953685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454"/>
              </a:lnSpc>
            </a:pPr>
            <a:r>
              <a:rPr lang="en-US" sz="1500" spc="177" dirty="0">
                <a:solidFill>
                  <a:srgbClr val="FFC000"/>
                </a:solidFill>
                <a:latin typeface="Franklin Gothic Heavy" pitchFamily="34" charset="0"/>
              </a:rPr>
              <a:t>A LA </a:t>
            </a:r>
            <a:endParaRPr lang="en-US" sz="1500" spc="177" dirty="0" smtClean="0">
              <a:solidFill>
                <a:srgbClr val="FFC000"/>
              </a:solidFill>
              <a:latin typeface="Franklin Gothic Heavy" pitchFamily="34" charset="0"/>
            </a:endParaRPr>
          </a:p>
          <a:p>
            <a:pPr algn="just"/>
            <a:r>
              <a:rPr lang="en-US" sz="1500" spc="177" dirty="0" smtClean="0">
                <a:solidFill>
                  <a:srgbClr val="FFC000"/>
                </a:solidFill>
                <a:latin typeface="Franklin Gothic Heavy" pitchFamily="34" charset="0"/>
              </a:rPr>
              <a:t>RADIO</a:t>
            </a:r>
            <a:endParaRPr lang="en-US" sz="1500" spc="177" dirty="0">
              <a:solidFill>
                <a:srgbClr val="FFC000"/>
              </a:solidFill>
              <a:latin typeface="Franklin Gothic Heavy" pitchFamily="34" charset="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8678162" y="4600582"/>
            <a:ext cx="1816367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500" spc="177" dirty="0" smtClean="0">
                <a:solidFill>
                  <a:srgbClr val="FFC000"/>
                </a:solidFill>
                <a:latin typeface="Franklin Gothic Heavy" pitchFamily="34" charset="0"/>
              </a:rPr>
              <a:t>TROUVER </a:t>
            </a:r>
          </a:p>
          <a:p>
            <a:pPr>
              <a:lnSpc>
                <a:spcPts val="2120"/>
              </a:lnSpc>
            </a:pPr>
            <a:r>
              <a:rPr lang="en-US" sz="1500" spc="177" dirty="0" smtClean="0">
                <a:solidFill>
                  <a:srgbClr val="FFC000"/>
                </a:solidFill>
                <a:latin typeface="Franklin Gothic Heavy" pitchFamily="34" charset="0"/>
              </a:rPr>
              <a:t>DES PARRAINS</a:t>
            </a:r>
            <a:endParaRPr lang="en-US" sz="1500" spc="177" dirty="0">
              <a:solidFill>
                <a:srgbClr val="FFC000"/>
              </a:solidFill>
              <a:latin typeface="Franklin Gothic Heavy" pitchFamily="34" charset="0"/>
            </a:endParaRPr>
          </a:p>
        </p:txBody>
      </p:sp>
      <p:pic>
        <p:nvPicPr>
          <p:cNvPr id="26" name="Image 25" descr="LOGOTYPE-BBS-1-02-02-02-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95477" y="-185764"/>
            <a:ext cx="2704696" cy="1914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7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613524" y="6480810"/>
            <a:ext cx="11560086" cy="960120"/>
          </a:xfrm>
          <a:prstGeom prst="rect">
            <a:avLst/>
          </a:prstGeom>
          <a:solidFill>
            <a:srgbClr val="FDF2F1">
              <a:alpha val="9804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10128530" y="6480810"/>
            <a:ext cx="236799" cy="746760"/>
          </a:xfrm>
          <a:prstGeom prst="rect">
            <a:avLst/>
          </a:prstGeom>
          <a:solidFill>
            <a:srgbClr val="FFC000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8735" y="1600186"/>
            <a:ext cx="4055487" cy="421245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666849" y="4386268"/>
            <a:ext cx="2454685" cy="1915171"/>
          </a:xfrm>
          <a:prstGeom prst="rect">
            <a:avLst/>
          </a:prstGeom>
          <a:ln w="57150">
            <a:solidFill>
              <a:schemeClr val="tx1"/>
            </a:solidFill>
            <a:prstDash val="solid"/>
          </a:ln>
        </p:spPr>
      </p:pic>
      <p:sp>
        <p:nvSpPr>
          <p:cNvPr id="7" name="TextBox 7"/>
          <p:cNvSpPr txBox="1"/>
          <p:nvPr/>
        </p:nvSpPr>
        <p:spPr>
          <a:xfrm>
            <a:off x="308735" y="528616"/>
            <a:ext cx="5777778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09"/>
              </a:lnSpc>
            </a:pPr>
            <a:r>
              <a:rPr lang="en-US" sz="4900" spc="49" dirty="0">
                <a:solidFill>
                  <a:srgbClr val="FFC000"/>
                </a:solidFill>
                <a:latin typeface="Oswald Bold"/>
              </a:rPr>
              <a:t>NOS COORDONNÉES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751246" y="2731750"/>
            <a:ext cx="5000559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77"/>
              </a:lnSpc>
            </a:pPr>
            <a:r>
              <a:rPr lang="en-US" sz="1800" spc="18" dirty="0">
                <a:solidFill>
                  <a:srgbClr val="FDF2F1"/>
                </a:solidFill>
                <a:latin typeface="Lato"/>
              </a:rPr>
              <a:t>presidencebbs@gmail.com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746591" y="2457442"/>
            <a:ext cx="5000559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08"/>
              </a:lnSpc>
            </a:pPr>
            <a:r>
              <a:rPr lang="en-US" sz="2100" spc="188" dirty="0">
                <a:solidFill>
                  <a:srgbClr val="55D0FC"/>
                </a:solidFill>
                <a:latin typeface="Lato Bold Italics"/>
              </a:rPr>
              <a:t>ADRESSE MAIL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746591" y="3612771"/>
            <a:ext cx="5000559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77"/>
              </a:lnSpc>
            </a:pPr>
            <a:r>
              <a:rPr lang="en-US" sz="1800" spc="18" dirty="0">
                <a:solidFill>
                  <a:srgbClr val="FDF2F1"/>
                </a:solidFill>
                <a:latin typeface="Lato"/>
              </a:rPr>
              <a:t>06.87.04.14.57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751246" y="3349757"/>
            <a:ext cx="5000559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08"/>
              </a:lnSpc>
            </a:pPr>
            <a:r>
              <a:rPr lang="en-US" sz="2100" spc="187" dirty="0">
                <a:solidFill>
                  <a:srgbClr val="55D0FC"/>
                </a:solidFill>
                <a:latin typeface="Lato Bold Italics"/>
              </a:rPr>
              <a:t>NUMÉRO DE TÉLÉPHONE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746591" y="4550365"/>
            <a:ext cx="5000559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77"/>
              </a:lnSpc>
            </a:pPr>
            <a:r>
              <a:rPr lang="en-US" sz="1800" spc="18" dirty="0">
                <a:solidFill>
                  <a:srgbClr val="FDF2F1"/>
                </a:solidFill>
                <a:latin typeface="Lato"/>
              </a:rPr>
              <a:t>www.bardet-biedl.com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746591" y="4303386"/>
            <a:ext cx="5000559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08"/>
              </a:lnSpc>
            </a:pPr>
            <a:r>
              <a:rPr lang="en-US" sz="2100" spc="187" dirty="0">
                <a:solidFill>
                  <a:srgbClr val="55D0FC"/>
                </a:solidFill>
                <a:latin typeface="Lato Bold Italics"/>
              </a:rPr>
              <a:t>SITE INTERNET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1503" y="6676835"/>
            <a:ext cx="8028326" cy="242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61"/>
              </a:lnSpc>
            </a:pPr>
            <a:r>
              <a:rPr lang="en-US" sz="1500" spc="88" dirty="0">
                <a:solidFill>
                  <a:srgbClr val="FFC000"/>
                </a:solidFill>
                <a:latin typeface="Lato"/>
              </a:rPr>
              <a:t>Association BARDET-BIEDL France | 2022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746591" y="5404783"/>
            <a:ext cx="5000559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77"/>
              </a:lnSpc>
            </a:pPr>
            <a:r>
              <a:rPr lang="en-US" sz="1800" spc="18" dirty="0">
                <a:solidFill>
                  <a:srgbClr val="FDF2F1"/>
                </a:solidFill>
                <a:latin typeface="Lato"/>
              </a:rPr>
              <a:t>Association </a:t>
            </a:r>
            <a:r>
              <a:rPr lang="en-US" sz="1800" spc="18" dirty="0" err="1">
                <a:solidFill>
                  <a:srgbClr val="FDF2F1"/>
                </a:solidFill>
                <a:latin typeface="Lato"/>
              </a:rPr>
              <a:t>Bardet-Biedl</a:t>
            </a:r>
            <a:endParaRPr lang="en-US" sz="1800" spc="18" dirty="0">
              <a:solidFill>
                <a:srgbClr val="FDF2F1"/>
              </a:solidFill>
              <a:latin typeface="Lato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746591" y="5160642"/>
            <a:ext cx="5000559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08"/>
              </a:lnSpc>
            </a:pPr>
            <a:r>
              <a:rPr lang="en-US" sz="2100" spc="187" dirty="0">
                <a:solidFill>
                  <a:srgbClr val="55D0FC"/>
                </a:solidFill>
                <a:latin typeface="Lato Bold Italics"/>
              </a:rPr>
              <a:t>PAGE FACEBOOK</a:t>
            </a:r>
          </a:p>
        </p:txBody>
      </p:sp>
      <p:pic>
        <p:nvPicPr>
          <p:cNvPr id="17" name="Image 16" descr="LOGOTYPE-BBS-1-02-02-02-0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5477" y="-185764"/>
            <a:ext cx="2704696" cy="1914488"/>
          </a:xfrm>
          <a:prstGeom prst="rect">
            <a:avLst/>
          </a:prstGeom>
        </p:spPr>
      </p:pic>
      <p:sp>
        <p:nvSpPr>
          <p:cNvPr id="18" name="TextBox 9"/>
          <p:cNvSpPr txBox="1"/>
          <p:nvPr/>
        </p:nvSpPr>
        <p:spPr>
          <a:xfrm>
            <a:off x="4737891" y="1528748"/>
            <a:ext cx="5000559" cy="307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08"/>
              </a:lnSpc>
            </a:pPr>
            <a:r>
              <a:rPr lang="en-US" sz="2100" spc="188" dirty="0" smtClean="0">
                <a:solidFill>
                  <a:srgbClr val="55D0FC"/>
                </a:solidFill>
                <a:latin typeface="Lato Bold Italics"/>
              </a:rPr>
              <a:t>LA PRESIDENTE </a:t>
            </a:r>
            <a:endParaRPr lang="en-US" sz="2100" spc="188" dirty="0">
              <a:solidFill>
                <a:srgbClr val="55D0FC"/>
              </a:solidFill>
              <a:latin typeface="Lato Bold Italics"/>
            </a:endParaRPr>
          </a:p>
        </p:txBody>
      </p:sp>
      <p:sp>
        <p:nvSpPr>
          <p:cNvPr id="20" name="TextBox 8"/>
          <p:cNvSpPr txBox="1"/>
          <p:nvPr/>
        </p:nvSpPr>
        <p:spPr>
          <a:xfrm>
            <a:off x="4737891" y="1814500"/>
            <a:ext cx="5000559" cy="299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77"/>
              </a:lnSpc>
            </a:pPr>
            <a:r>
              <a:rPr lang="en-US" sz="1800" spc="18" dirty="0" err="1" smtClean="0">
                <a:solidFill>
                  <a:srgbClr val="FDF2F1"/>
                </a:solidFill>
                <a:latin typeface="Lato"/>
              </a:rPr>
              <a:t>Véronique</a:t>
            </a:r>
            <a:r>
              <a:rPr lang="en-US" sz="1800" spc="18" dirty="0" smtClean="0">
                <a:solidFill>
                  <a:srgbClr val="FDF2F1"/>
                </a:solidFill>
                <a:latin typeface="Lato"/>
              </a:rPr>
              <a:t> HELOIR</a:t>
            </a:r>
            <a:endParaRPr lang="en-US" sz="1800" spc="18" dirty="0">
              <a:solidFill>
                <a:srgbClr val="FDF2F1"/>
              </a:solidFill>
              <a:latin typeface="Lato"/>
            </a:endParaRPr>
          </a:p>
        </p:txBody>
      </p:sp>
      <p:pic>
        <p:nvPicPr>
          <p:cNvPr id="22" name="Image 21" descr="IMG_20210703_1018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95411" y="1171558"/>
            <a:ext cx="1092660" cy="14573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Flèche droite 23"/>
          <p:cNvSpPr/>
          <p:nvPr/>
        </p:nvSpPr>
        <p:spPr>
          <a:xfrm>
            <a:off x="6952469" y="1528748"/>
            <a:ext cx="785818" cy="28575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8000</TotalTime>
  <Words>342</Words>
  <Application>Microsoft Office PowerPoint</Application>
  <PresentationFormat>Personnalisé</PresentationFormat>
  <Paragraphs>57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6" baseType="lpstr">
      <vt:lpstr>Arial</vt:lpstr>
      <vt:lpstr>Arial Black</vt:lpstr>
      <vt:lpstr>Calibri</vt:lpstr>
      <vt:lpstr>Lato</vt:lpstr>
      <vt:lpstr>Oswald</vt:lpstr>
      <vt:lpstr>Franklin Gothic Heavy</vt:lpstr>
      <vt:lpstr>Oswald Bold</vt:lpstr>
      <vt:lpstr>Lato Bold Italics</vt:lpstr>
      <vt:lpstr>Office Theme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Association BARDET-BIEDL France</dc:title>
  <dc:creator>Véronique Heloir</dc:creator>
  <cp:lastModifiedBy>Véronique Heloir</cp:lastModifiedBy>
  <cp:revision>22</cp:revision>
  <dcterms:created xsi:type="dcterms:W3CDTF">2006-08-16T00:00:00Z</dcterms:created>
  <dcterms:modified xsi:type="dcterms:W3CDTF">2022-01-25T21:43:54Z</dcterms:modified>
  <dc:identifier>DAE11oy9M7U</dc:identifier>
</cp:coreProperties>
</file>